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BB37-96BF-4791-B218-FA8E9DF025E4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2D81-10EB-4A94-AFEE-A9076A1C5545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BB37-96BF-4791-B218-FA8E9DF025E4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2D81-10EB-4A94-AFEE-A9076A1C554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BB37-96BF-4791-B218-FA8E9DF025E4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2D81-10EB-4A94-AFEE-A9076A1C554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BB37-96BF-4791-B218-FA8E9DF025E4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2D81-10EB-4A94-AFEE-A9076A1C554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BB37-96BF-4791-B218-FA8E9DF025E4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2D81-10EB-4A94-AFEE-A9076A1C5545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BB37-96BF-4791-B218-FA8E9DF025E4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2D81-10EB-4A94-AFEE-A9076A1C554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BB37-96BF-4791-B218-FA8E9DF025E4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2D81-10EB-4A94-AFEE-A9076A1C554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BB37-96BF-4791-B218-FA8E9DF025E4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2D81-10EB-4A94-AFEE-A9076A1C554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BB37-96BF-4791-B218-FA8E9DF025E4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2D81-10EB-4A94-AFEE-A9076A1C554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BB37-96BF-4791-B218-FA8E9DF025E4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2D81-10EB-4A94-AFEE-A9076A1C554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BB37-96BF-4791-B218-FA8E9DF025E4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7D2D81-10EB-4A94-AFEE-A9076A1C5545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9FBB37-96BF-4791-B218-FA8E9DF025E4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7D2D81-10EB-4A94-AFEE-A9076A1C5545}" type="slidenum">
              <a:rPr lang="nl-NL" smtClean="0"/>
              <a:t>‹nr.›</a:t>
            </a:fld>
            <a:endParaRPr lang="nl-N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>Gebitskenmerken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H4 Beschrijving van de blijvende gebitselementen</a:t>
            </a:r>
          </a:p>
          <a:p>
            <a:r>
              <a:rPr lang="nl-NL" dirty="0" smtClean="0"/>
              <a:t>Esthetiek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r="14197" b="3417"/>
          <a:stretch/>
        </p:blipFill>
        <p:spPr bwMode="auto">
          <a:xfrm>
            <a:off x="3419872" y="3861048"/>
            <a:ext cx="1902941" cy="268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7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/>
          <a:lstStyle/>
          <a:p>
            <a:r>
              <a:rPr lang="nl-NL" dirty="0" err="1" smtClean="0"/>
              <a:t>Bovenmolaren</a:t>
            </a:r>
            <a:r>
              <a:rPr lang="nl-NL" dirty="0" smtClean="0"/>
              <a:t> hebben een ruitvormig occlusaal vlak</a:t>
            </a:r>
          </a:p>
          <a:p>
            <a:r>
              <a:rPr lang="nl-NL" dirty="0" smtClean="0"/>
              <a:t>4 knobbels op het </a:t>
            </a:r>
            <a:r>
              <a:rPr lang="nl-NL" dirty="0" err="1" smtClean="0"/>
              <a:t>kauwvlak</a:t>
            </a:r>
            <a:r>
              <a:rPr lang="nl-NL" dirty="0" smtClean="0"/>
              <a:t>, 2 buccaal 2 linguaal</a:t>
            </a:r>
          </a:p>
          <a:p>
            <a:r>
              <a:rPr lang="nl-NL" dirty="0" smtClean="0"/>
              <a:t>Soms komt er op de 1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bovenmolaren</a:t>
            </a:r>
            <a:r>
              <a:rPr lang="nl-NL" dirty="0" smtClean="0"/>
              <a:t> een </a:t>
            </a:r>
            <a:r>
              <a:rPr lang="nl-NL" b="1" dirty="0" smtClean="0"/>
              <a:t>5</a:t>
            </a:r>
            <a:r>
              <a:rPr lang="nl-NL" b="1" baseline="30000" dirty="0" smtClean="0"/>
              <a:t>e</a:t>
            </a:r>
            <a:r>
              <a:rPr lang="nl-NL" b="1" dirty="0" smtClean="0"/>
              <a:t> knobbel </a:t>
            </a:r>
            <a:r>
              <a:rPr lang="nl-NL" dirty="0" smtClean="0"/>
              <a:t>voor:</a:t>
            </a:r>
            <a:r>
              <a:rPr lang="nl-NL" dirty="0"/>
              <a:t> </a:t>
            </a:r>
            <a:r>
              <a:rPr lang="nl-NL" b="1" dirty="0" err="1" smtClean="0"/>
              <a:t>tuberculum</a:t>
            </a:r>
            <a:r>
              <a:rPr lang="nl-NL" b="1" dirty="0" smtClean="0"/>
              <a:t> van </a:t>
            </a:r>
            <a:r>
              <a:rPr lang="nl-NL" b="1" dirty="0" err="1" smtClean="0"/>
              <a:t>Carabelli</a:t>
            </a:r>
            <a:endParaRPr lang="nl-NL" b="1" dirty="0" smtClean="0"/>
          </a:p>
          <a:p>
            <a:pPr marL="0" indent="0">
              <a:buNone/>
            </a:pPr>
            <a:endParaRPr lang="nl-NL" b="1" dirty="0"/>
          </a:p>
          <a:p>
            <a:r>
              <a:rPr lang="nl-NL" dirty="0" smtClean="0"/>
              <a:t>Zit op het </a:t>
            </a:r>
            <a:r>
              <a:rPr lang="nl-NL" dirty="0" err="1" smtClean="0"/>
              <a:t>palatinale</a:t>
            </a:r>
            <a:r>
              <a:rPr lang="nl-NL" dirty="0" smtClean="0"/>
              <a:t> vlak van de </a:t>
            </a:r>
            <a:r>
              <a:rPr lang="nl-NL" dirty="0" err="1" smtClean="0"/>
              <a:t>mesiopalatinale</a:t>
            </a:r>
            <a:r>
              <a:rPr lang="nl-NL" dirty="0" smtClean="0"/>
              <a:t> knobbel</a:t>
            </a:r>
          </a:p>
          <a:p>
            <a:r>
              <a:rPr lang="nl-NL" dirty="0" err="1" smtClean="0"/>
              <a:t>Bovenmolaren</a:t>
            </a:r>
            <a:r>
              <a:rPr lang="nl-NL" dirty="0" smtClean="0"/>
              <a:t> hebben 3 ronde wortels; 2 buccaal 1 </a:t>
            </a:r>
            <a:r>
              <a:rPr lang="nl-NL" dirty="0" err="1" smtClean="0"/>
              <a:t>palatinaal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55" t="17578" r="4478" b="5289"/>
          <a:stretch/>
        </p:blipFill>
        <p:spPr>
          <a:xfrm>
            <a:off x="4499992" y="4206296"/>
            <a:ext cx="3168353" cy="238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r>
              <a:rPr lang="nl-NL" dirty="0" err="1" smtClean="0"/>
              <a:t>Ondermolaren</a:t>
            </a:r>
            <a:r>
              <a:rPr lang="nl-NL" dirty="0" smtClean="0"/>
              <a:t> hebben een rechthoekig </a:t>
            </a:r>
            <a:r>
              <a:rPr lang="nl-NL" dirty="0" err="1" smtClean="0"/>
              <a:t>occlusaal</a:t>
            </a:r>
            <a:r>
              <a:rPr lang="nl-NL" dirty="0" smtClean="0"/>
              <a:t> </a:t>
            </a:r>
            <a:r>
              <a:rPr lang="nl-NL" dirty="0" smtClean="0"/>
              <a:t>vlak</a:t>
            </a: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             4 knobbels; 2 buccaal 2 linguaal</a:t>
            </a:r>
          </a:p>
          <a:p>
            <a:r>
              <a:rPr lang="nl-NL" dirty="0" smtClean="0"/>
              <a:t>Alle knobbels zijn ongeveer even groot</a:t>
            </a:r>
          </a:p>
          <a:p>
            <a:r>
              <a:rPr lang="nl-NL" dirty="0" err="1" smtClean="0"/>
              <a:t>Ondermolaren</a:t>
            </a:r>
            <a:r>
              <a:rPr lang="nl-NL" dirty="0" smtClean="0"/>
              <a:t> zitten met 2 wortels in de kaak;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           </a:t>
            </a:r>
            <a:r>
              <a:rPr lang="nl-NL" b="1" dirty="0" smtClean="0"/>
              <a:t>1 </a:t>
            </a:r>
            <a:r>
              <a:rPr lang="nl-NL" b="1" dirty="0" err="1" smtClean="0"/>
              <a:t>mesiaal</a:t>
            </a:r>
            <a:r>
              <a:rPr lang="nl-NL" b="1" dirty="0" smtClean="0"/>
              <a:t> 1 distaal</a:t>
            </a:r>
          </a:p>
          <a:p>
            <a:r>
              <a:rPr lang="nl-NL" dirty="0" smtClean="0"/>
              <a:t>Het zijn brede afgeplatte wortels</a:t>
            </a:r>
          </a:p>
          <a:p>
            <a:r>
              <a:rPr lang="nl-NL" dirty="0" smtClean="0"/>
              <a:t>Bij deze molaren kan ook </a:t>
            </a:r>
            <a:r>
              <a:rPr lang="nl-NL" b="1" dirty="0" err="1" smtClean="0"/>
              <a:t>kronenflucht</a:t>
            </a:r>
            <a:r>
              <a:rPr lang="nl-NL" dirty="0" smtClean="0"/>
              <a:t> voorkomen, maar minder dan de premolaren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8" t="23373" r="11790" b="26270"/>
          <a:stretch/>
        </p:blipFill>
        <p:spPr>
          <a:xfrm>
            <a:off x="1763688" y="4509120"/>
            <a:ext cx="3240360" cy="179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1" t="10014" r="27706" b="14432"/>
          <a:stretch/>
        </p:blipFill>
        <p:spPr>
          <a:xfrm>
            <a:off x="1514336" y="1674389"/>
            <a:ext cx="6120680" cy="5164323"/>
          </a:xfrm>
        </p:spPr>
      </p:pic>
      <p:sp>
        <p:nvSpPr>
          <p:cNvPr id="2" name="Tekstvak 1"/>
          <p:cNvSpPr txBox="1"/>
          <p:nvPr/>
        </p:nvSpPr>
        <p:spPr>
          <a:xfrm>
            <a:off x="1515512" y="467440"/>
            <a:ext cx="710730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Kijk je nu al anders tegen een element aan</a:t>
            </a:r>
            <a:r>
              <a:rPr lang="nl-NL" dirty="0" smtClean="0"/>
              <a:t>, </a:t>
            </a:r>
            <a:r>
              <a:rPr lang="nl-NL" sz="2400" dirty="0" smtClean="0"/>
              <a:t>dan nu naar de WORTELKANALEN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41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Wortelkanalen</a:t>
            </a:r>
            <a:br>
              <a:rPr lang="nl-NL" dirty="0" smtClean="0"/>
            </a:br>
            <a:r>
              <a:rPr lang="nl-NL" dirty="0" smtClean="0"/>
              <a:t>Zie schema pag. </a:t>
            </a:r>
            <a:r>
              <a:rPr lang="nl-NL" dirty="0" smtClean="0"/>
              <a:t>25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N</a:t>
            </a:r>
            <a:r>
              <a:rPr lang="nl-NL" dirty="0" smtClean="0"/>
              <a:t>iet massief</a:t>
            </a:r>
          </a:p>
          <a:p>
            <a:r>
              <a:rPr lang="nl-NL" dirty="0" smtClean="0"/>
              <a:t>Ongeveer in het midden loopt een dun kanaal, het wortelkanaal</a:t>
            </a:r>
          </a:p>
          <a:p>
            <a:r>
              <a:rPr lang="nl-NL" dirty="0" smtClean="0"/>
              <a:t>Wortelkanaal loopt vanaf de </a:t>
            </a:r>
            <a:r>
              <a:rPr lang="nl-NL" dirty="0" err="1" smtClean="0"/>
              <a:t>pulpaholte</a:t>
            </a:r>
            <a:r>
              <a:rPr lang="nl-NL" dirty="0" smtClean="0"/>
              <a:t> naar de wortelpunt</a:t>
            </a:r>
          </a:p>
          <a:p>
            <a:r>
              <a:rPr lang="nl-NL" dirty="0" smtClean="0"/>
              <a:t>Bij de wortelpunt komen bloedvaten en zenuwen van de pulpa het element binnen en lopen via het wortelkanaal naar de </a:t>
            </a:r>
            <a:r>
              <a:rPr lang="nl-NL" dirty="0" err="1" smtClean="0"/>
              <a:t>pulpaholte</a:t>
            </a:r>
            <a:endParaRPr lang="nl-NL" dirty="0" smtClean="0"/>
          </a:p>
          <a:p>
            <a:r>
              <a:rPr lang="nl-NL" dirty="0" smtClean="0"/>
              <a:t>Elk element heeft evenveel wortelkanalen als wortels (aantal kanalen = aantal wortels)???!!!</a:t>
            </a:r>
          </a:p>
          <a:p>
            <a:r>
              <a:rPr lang="nl-NL" sz="3900" dirty="0" smtClean="0"/>
              <a:t>1</a:t>
            </a:r>
            <a:r>
              <a:rPr lang="nl-NL" dirty="0" smtClean="0"/>
              <a:t> uitzondering-&gt; </a:t>
            </a:r>
            <a:r>
              <a:rPr lang="nl-NL" u="sng" dirty="0" err="1" smtClean="0"/>
              <a:t>ondermolaren</a:t>
            </a:r>
            <a:r>
              <a:rPr lang="nl-NL" u="sng" dirty="0" smtClean="0"/>
              <a:t> </a:t>
            </a:r>
            <a:r>
              <a:rPr lang="nl-NL" dirty="0" smtClean="0"/>
              <a:t>hebben:</a:t>
            </a:r>
          </a:p>
          <a:p>
            <a:pPr marL="0" indent="0">
              <a:buNone/>
            </a:pPr>
            <a:r>
              <a:rPr lang="nl-NL" b="1" dirty="0"/>
              <a:t> </a:t>
            </a:r>
            <a:r>
              <a:rPr lang="nl-NL" b="1" dirty="0" smtClean="0"/>
              <a:t>          2 wortels maar 3 kanalen</a:t>
            </a:r>
          </a:p>
          <a:p>
            <a:r>
              <a:rPr lang="nl-NL" dirty="0" smtClean="0"/>
              <a:t>In de </a:t>
            </a:r>
            <a:r>
              <a:rPr lang="nl-NL" dirty="0" err="1" smtClean="0"/>
              <a:t>mesiale</a:t>
            </a:r>
            <a:r>
              <a:rPr lang="nl-NL" dirty="0" smtClean="0"/>
              <a:t> wortel lopen 2 wortel kanalen en in de </a:t>
            </a:r>
            <a:r>
              <a:rPr lang="nl-NL" dirty="0" smtClean="0"/>
              <a:t>distale </a:t>
            </a:r>
            <a:r>
              <a:rPr lang="nl-NL" dirty="0" smtClean="0"/>
              <a:t>wortel loopt 1 kanaal</a:t>
            </a:r>
          </a:p>
          <a:p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554"/>
            <a:ext cx="4092976" cy="178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8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Bestudeer de begrippenlijst</a:t>
            </a:r>
          </a:p>
          <a:p>
            <a:r>
              <a:rPr lang="nl-NL" dirty="0" smtClean="0"/>
              <a:t>Je maakt de </a:t>
            </a:r>
            <a:r>
              <a:rPr lang="nl-NL" smtClean="0"/>
              <a:t>week </a:t>
            </a:r>
            <a:r>
              <a:rPr lang="nl-NL" smtClean="0"/>
              <a:t>de vragen</a:t>
            </a:r>
            <a:endParaRPr lang="nl-NL" dirty="0" smtClean="0"/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b="1" dirty="0" smtClean="0"/>
              <a:t>Puntsgewijze samenvatting en het schematisch overzicht!</a:t>
            </a:r>
          </a:p>
          <a:p>
            <a:pPr marL="0" indent="0">
              <a:buNone/>
            </a:pPr>
            <a:r>
              <a:rPr lang="nl-NL" b="1" dirty="0" smtClean="0"/>
              <a:t>Lees daarna de tekst</a:t>
            </a:r>
          </a:p>
          <a:p>
            <a:pPr marL="0" indent="0">
              <a:buNone/>
            </a:pPr>
            <a:r>
              <a:rPr lang="nl-NL" b="1" dirty="0"/>
              <a:t> </a:t>
            </a:r>
            <a:r>
              <a:rPr lang="nl-NL" b="1" dirty="0" smtClean="0"/>
              <a:t>               nogmaals aandachtig door.</a:t>
            </a:r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endParaRPr lang="nl-NL" b="1" dirty="0" smtClean="0"/>
          </a:p>
          <a:p>
            <a:endParaRPr lang="nl-NL" b="1" dirty="0"/>
          </a:p>
        </p:txBody>
      </p:sp>
      <p:pic>
        <p:nvPicPr>
          <p:cNvPr id="3074" name="Picture 2" descr="C:\Users\j.vandenberg\AppData\Local\Microsoft\Windows\Temporary Internet Files\Content.IE5\8JMZBL3Y\kleurplaat-huiswerk-maken-p135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6955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.vandenberg\AppData\Local\Microsoft\Windows\Temporary Internet Files\Content.IE5\8JMZBL3Y\hoofdpij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855" y="3953036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nl-NL" dirty="0" err="1" smtClean="0"/>
              <a:t>Incisieven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55840"/>
          </a:xfrm>
        </p:spPr>
        <p:txBody>
          <a:bodyPr>
            <a:normAutofit/>
          </a:bodyPr>
          <a:lstStyle/>
          <a:p>
            <a:r>
              <a:rPr lang="nl-NL" dirty="0" err="1" smtClean="0"/>
              <a:t>Incisieven</a:t>
            </a:r>
            <a:r>
              <a:rPr lang="nl-NL" dirty="0" smtClean="0"/>
              <a:t> zijn voor het afbijten van voedsel</a:t>
            </a:r>
          </a:p>
          <a:p>
            <a:r>
              <a:rPr lang="nl-NL" dirty="0" smtClean="0"/>
              <a:t>Spelen ook een rol bij de esthetiek (uiterlijk) en spreken</a:t>
            </a:r>
          </a:p>
          <a:p>
            <a:r>
              <a:rPr lang="nl-NL" dirty="0" smtClean="0"/>
              <a:t>De vorm van een incisief lijkt wat op een beitel</a:t>
            </a:r>
          </a:p>
          <a:p>
            <a:r>
              <a:rPr lang="nl-NL" dirty="0" smtClean="0"/>
              <a:t>Alle </a:t>
            </a:r>
            <a:r>
              <a:rPr lang="nl-NL" dirty="0" err="1" smtClean="0"/>
              <a:t>incisieven</a:t>
            </a:r>
            <a:r>
              <a:rPr lang="nl-NL" dirty="0" smtClean="0"/>
              <a:t> hebben </a:t>
            </a:r>
            <a:r>
              <a:rPr lang="nl-NL" b="1" dirty="0" smtClean="0"/>
              <a:t>1 wortel</a:t>
            </a:r>
          </a:p>
          <a:p>
            <a:r>
              <a:rPr lang="nl-NL" dirty="0" err="1" smtClean="0"/>
              <a:t>Bovenincisieven</a:t>
            </a:r>
            <a:r>
              <a:rPr lang="nl-NL" dirty="0" smtClean="0"/>
              <a:t> zijn groter dan onder </a:t>
            </a:r>
            <a:r>
              <a:rPr lang="nl-NL" dirty="0" err="1" smtClean="0"/>
              <a:t>incisieven</a:t>
            </a:r>
            <a:endParaRPr lang="nl-NL" dirty="0" smtClean="0"/>
          </a:p>
          <a:p>
            <a:r>
              <a:rPr lang="nl-NL" dirty="0" smtClean="0"/>
              <a:t>En de centrale incisief is breder dan en laterale incisief</a:t>
            </a:r>
          </a:p>
          <a:p>
            <a:r>
              <a:rPr lang="nl-NL" dirty="0" smtClean="0"/>
              <a:t>Boven </a:t>
            </a:r>
            <a:r>
              <a:rPr lang="nl-NL" dirty="0" err="1" smtClean="0"/>
              <a:t>incisieven</a:t>
            </a:r>
            <a:r>
              <a:rPr lang="nl-NL" dirty="0" smtClean="0"/>
              <a:t> hebben een rechte </a:t>
            </a:r>
            <a:r>
              <a:rPr lang="nl-NL" dirty="0" err="1" smtClean="0"/>
              <a:t>incisale</a:t>
            </a:r>
            <a:r>
              <a:rPr lang="nl-NL" dirty="0" smtClean="0"/>
              <a:t> rand, distale hoek is afgerond</a:t>
            </a:r>
          </a:p>
          <a:p>
            <a:r>
              <a:rPr lang="nl-NL" dirty="0" smtClean="0"/>
              <a:t>De wortel is </a:t>
            </a:r>
            <a:r>
              <a:rPr lang="nl-NL" b="1" dirty="0" smtClean="0"/>
              <a:t>ovaal van vorm</a:t>
            </a:r>
          </a:p>
        </p:txBody>
      </p:sp>
    </p:spTree>
    <p:extLst>
      <p:ext uri="{BB962C8B-B14F-4D97-AF65-F5344CB8AC3E}">
        <p14:creationId xmlns:p14="http://schemas.microsoft.com/office/powerpoint/2010/main" val="11507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662229"/>
          </a:xfrm>
        </p:spPr>
        <p:txBody>
          <a:bodyPr/>
          <a:lstStyle/>
          <a:p>
            <a:r>
              <a:rPr lang="nl-NL" dirty="0" smtClean="0"/>
              <a:t>De onder </a:t>
            </a:r>
            <a:r>
              <a:rPr lang="nl-NL" dirty="0" err="1" smtClean="0"/>
              <a:t>incisieven</a:t>
            </a:r>
            <a:r>
              <a:rPr lang="nl-NL" dirty="0" smtClean="0"/>
              <a:t> zijn veel kleiner dan de boven </a:t>
            </a:r>
            <a:r>
              <a:rPr lang="nl-NL" dirty="0" err="1" smtClean="0"/>
              <a:t>incisieven</a:t>
            </a:r>
            <a:endParaRPr lang="nl-NL" dirty="0" smtClean="0"/>
          </a:p>
          <a:p>
            <a:r>
              <a:rPr lang="nl-NL" dirty="0" smtClean="0"/>
              <a:t>Het zijn de kleinste elementen van het blijvend gebit</a:t>
            </a:r>
          </a:p>
          <a:p>
            <a:r>
              <a:rPr lang="nl-NL" dirty="0" smtClean="0"/>
              <a:t>De 1</a:t>
            </a:r>
            <a:r>
              <a:rPr lang="nl-NL" baseline="30000" dirty="0" smtClean="0"/>
              <a:t>e</a:t>
            </a:r>
            <a:r>
              <a:rPr lang="nl-NL" dirty="0" smtClean="0"/>
              <a:t> en 2</a:t>
            </a:r>
            <a:r>
              <a:rPr lang="nl-NL" baseline="30000" dirty="0" smtClean="0"/>
              <a:t>e</a:t>
            </a:r>
            <a:r>
              <a:rPr lang="nl-NL" dirty="0" smtClean="0"/>
              <a:t> incisief zijn vrijwel even groot en zijn moeilijk van elkaar te onderscheiden</a:t>
            </a:r>
          </a:p>
          <a:p>
            <a:r>
              <a:rPr lang="nl-NL" dirty="0" smtClean="0"/>
              <a:t>Alle </a:t>
            </a:r>
            <a:r>
              <a:rPr lang="nl-NL" dirty="0" err="1" smtClean="0"/>
              <a:t>onderincisieven</a:t>
            </a:r>
            <a:r>
              <a:rPr lang="nl-NL" dirty="0" smtClean="0"/>
              <a:t> hebben </a:t>
            </a:r>
            <a:r>
              <a:rPr lang="nl-NL" b="1" dirty="0" smtClean="0"/>
              <a:t>1 wortel</a:t>
            </a:r>
            <a:endParaRPr lang="nl-NL" b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10" t="17778" r="16120" b="16479"/>
          <a:stretch/>
        </p:blipFill>
        <p:spPr>
          <a:xfrm>
            <a:off x="4644008" y="1407675"/>
            <a:ext cx="3890131" cy="28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nl-NL" dirty="0" err="1" smtClean="0"/>
              <a:t>Cuspidaten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r>
              <a:rPr lang="nl-NL" dirty="0" smtClean="0"/>
              <a:t>Gebruiken we om voedsel te kunnen grijpen en verkleinen</a:t>
            </a:r>
          </a:p>
          <a:p>
            <a:r>
              <a:rPr lang="nl-NL" dirty="0" smtClean="0"/>
              <a:t>Ze geven steun aan spieren van het gezicht zodat de lip niet invalt</a:t>
            </a:r>
          </a:p>
          <a:p>
            <a:r>
              <a:rPr lang="nl-NL" dirty="0" err="1" smtClean="0"/>
              <a:t>Cuspidaten</a:t>
            </a:r>
            <a:r>
              <a:rPr lang="nl-NL" dirty="0" smtClean="0"/>
              <a:t> zijn forse elementen</a:t>
            </a:r>
          </a:p>
          <a:p>
            <a:r>
              <a:rPr lang="nl-NL" dirty="0" smtClean="0"/>
              <a:t>Ze hebben de langste en dikste wortel van alle tanden en kiezen</a:t>
            </a:r>
          </a:p>
          <a:p>
            <a:r>
              <a:rPr lang="nl-NL" dirty="0" smtClean="0"/>
              <a:t>De </a:t>
            </a:r>
            <a:r>
              <a:rPr lang="nl-NL" dirty="0" err="1" smtClean="0"/>
              <a:t>incisale</a:t>
            </a:r>
            <a:r>
              <a:rPr lang="nl-NL" dirty="0" smtClean="0"/>
              <a:t> rand loopt in een punt</a:t>
            </a:r>
          </a:p>
          <a:p>
            <a:r>
              <a:rPr lang="nl-NL" dirty="0" smtClean="0"/>
              <a:t>Onder </a:t>
            </a:r>
            <a:r>
              <a:rPr lang="nl-NL" dirty="0" err="1" smtClean="0"/>
              <a:t>cuspidaten</a:t>
            </a:r>
            <a:r>
              <a:rPr lang="nl-NL" dirty="0" smtClean="0"/>
              <a:t> zijn smaller dan boven </a:t>
            </a:r>
            <a:r>
              <a:rPr lang="nl-NL" dirty="0" err="1" smtClean="0"/>
              <a:t>cuspidaten</a:t>
            </a:r>
            <a:endParaRPr lang="nl-NL" dirty="0" smtClean="0"/>
          </a:p>
          <a:p>
            <a:r>
              <a:rPr lang="nl-NL" dirty="0" smtClean="0"/>
              <a:t>Alle </a:t>
            </a:r>
            <a:r>
              <a:rPr lang="nl-NL" dirty="0" err="1" smtClean="0"/>
              <a:t>cuspidaten</a:t>
            </a:r>
            <a:r>
              <a:rPr lang="nl-NL" dirty="0" smtClean="0"/>
              <a:t> hebben 1 wortel die ovaal van vorm is.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68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4040188" cy="659352"/>
          </a:xfrm>
        </p:spPr>
        <p:txBody>
          <a:bodyPr/>
          <a:lstStyle/>
          <a:p>
            <a:r>
              <a:rPr lang="nl-NL" dirty="0" smtClean="0"/>
              <a:t>Elementen bovenkaak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4008" y="1052736"/>
            <a:ext cx="4041775" cy="654843"/>
          </a:xfrm>
        </p:spPr>
        <p:txBody>
          <a:bodyPr/>
          <a:lstStyle/>
          <a:p>
            <a:r>
              <a:rPr lang="nl-NL" dirty="0" smtClean="0"/>
              <a:t>Elementen onderkaak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7" t="23419" r="15093" b="19902"/>
          <a:stretch/>
        </p:blipFill>
        <p:spPr>
          <a:xfrm>
            <a:off x="827584" y="1916832"/>
            <a:ext cx="2520280" cy="2631398"/>
          </a:xfr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21" t="25813" r="18850" b="31256"/>
          <a:stretch/>
        </p:blipFill>
        <p:spPr>
          <a:xfrm>
            <a:off x="4932040" y="1988840"/>
            <a:ext cx="2892223" cy="2592288"/>
          </a:xfrm>
        </p:spPr>
      </p:pic>
      <p:sp>
        <p:nvSpPr>
          <p:cNvPr id="9" name="Tekstvak 8"/>
          <p:cNvSpPr txBox="1"/>
          <p:nvPr/>
        </p:nvSpPr>
        <p:spPr>
          <a:xfrm>
            <a:off x="467544" y="4941168"/>
            <a:ext cx="3844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Bovenincisieven</a:t>
            </a:r>
            <a:r>
              <a:rPr lang="nl-NL" dirty="0" smtClean="0"/>
              <a:t> zijn groter dan</a:t>
            </a:r>
          </a:p>
          <a:p>
            <a:r>
              <a:rPr lang="nl-NL" dirty="0" err="1"/>
              <a:t>o</a:t>
            </a:r>
            <a:r>
              <a:rPr lang="nl-NL" dirty="0" err="1" smtClean="0"/>
              <a:t>nderincisieven</a:t>
            </a:r>
            <a:r>
              <a:rPr lang="nl-NL" dirty="0" smtClean="0"/>
              <a:t>. Premolaren hebben</a:t>
            </a:r>
          </a:p>
          <a:p>
            <a:r>
              <a:rPr lang="nl-NL" dirty="0"/>
              <a:t>b</a:t>
            </a:r>
            <a:r>
              <a:rPr lang="nl-NL" dirty="0" smtClean="0"/>
              <a:t>eide 2 knobbels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4932040" y="4941168"/>
            <a:ext cx="3827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Onderincisieven</a:t>
            </a:r>
            <a:r>
              <a:rPr lang="nl-NL" dirty="0" smtClean="0"/>
              <a:t> zijn kleiner dan</a:t>
            </a:r>
          </a:p>
          <a:p>
            <a:r>
              <a:rPr lang="nl-NL" dirty="0"/>
              <a:t>d</a:t>
            </a:r>
            <a:r>
              <a:rPr lang="nl-NL" dirty="0" smtClean="0"/>
              <a:t>e </a:t>
            </a:r>
            <a:r>
              <a:rPr lang="nl-NL" dirty="0" err="1" smtClean="0"/>
              <a:t>bovenincisieven</a:t>
            </a:r>
            <a:r>
              <a:rPr lang="nl-NL" dirty="0" smtClean="0"/>
              <a:t>. Premolaren zijn </a:t>
            </a:r>
          </a:p>
          <a:p>
            <a:r>
              <a:rPr lang="nl-NL" dirty="0" smtClean="0"/>
              <a:t>ronder van vorm dan de </a:t>
            </a:r>
          </a:p>
          <a:p>
            <a:r>
              <a:rPr lang="nl-NL" dirty="0" err="1" smtClean="0"/>
              <a:t>bovenpremolaren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87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nl-NL" dirty="0" smtClean="0"/>
              <a:t>Premolaren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Dienen om voedsel te kauwen</a:t>
            </a:r>
          </a:p>
          <a:p>
            <a:r>
              <a:rPr lang="nl-NL" dirty="0" smtClean="0"/>
              <a:t>Premolaren hebben aan de buccale zijde 1 knobbel </a:t>
            </a:r>
          </a:p>
          <a:p>
            <a:r>
              <a:rPr lang="nl-NL" dirty="0" smtClean="0"/>
              <a:t>Aan de </a:t>
            </a:r>
            <a:r>
              <a:rPr lang="nl-NL" b="1" dirty="0" smtClean="0"/>
              <a:t>linguale</a:t>
            </a:r>
            <a:r>
              <a:rPr lang="nl-NL" dirty="0" smtClean="0"/>
              <a:t> op </a:t>
            </a:r>
            <a:r>
              <a:rPr lang="nl-NL" b="1" dirty="0" err="1" smtClean="0"/>
              <a:t>palatinale</a:t>
            </a:r>
            <a:r>
              <a:rPr lang="nl-NL" b="1" dirty="0" smtClean="0"/>
              <a:t> </a:t>
            </a:r>
            <a:r>
              <a:rPr lang="nl-NL" dirty="0" smtClean="0"/>
              <a:t>zijde is er meestal: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            </a:t>
            </a:r>
            <a:r>
              <a:rPr lang="nl-NL" b="1" dirty="0" smtClean="0"/>
              <a:t>1 knobbel, soms 2</a:t>
            </a:r>
          </a:p>
          <a:p>
            <a:r>
              <a:rPr lang="nl-NL" dirty="0" smtClean="0"/>
              <a:t>Alle premolaren hebben 1 ovale wortel (radix)</a:t>
            </a:r>
          </a:p>
          <a:p>
            <a:pPr marL="0" indent="0">
              <a:buNone/>
            </a:pPr>
            <a:r>
              <a:rPr lang="nl-NL" b="1" dirty="0" smtClean="0"/>
              <a:t>         De P1 in de bovenkaak heeft er 2!</a:t>
            </a:r>
          </a:p>
          <a:p>
            <a:r>
              <a:rPr lang="nl-NL" dirty="0" err="1" smtClean="0"/>
              <a:t>Bovenpremolaren</a:t>
            </a:r>
            <a:r>
              <a:rPr lang="nl-NL" dirty="0" smtClean="0"/>
              <a:t> zijn slank en lang van vorm</a:t>
            </a:r>
          </a:p>
          <a:p>
            <a:r>
              <a:rPr lang="nl-NL" dirty="0" smtClean="0"/>
              <a:t>Lijkt wat op de </a:t>
            </a:r>
            <a:r>
              <a:rPr lang="nl-NL" dirty="0" err="1" smtClean="0"/>
              <a:t>cuspidaat</a:t>
            </a:r>
            <a:endParaRPr lang="nl-NL" dirty="0" smtClean="0"/>
          </a:p>
          <a:p>
            <a:r>
              <a:rPr lang="nl-NL" dirty="0" smtClean="0"/>
              <a:t>De P1 en P2 hebben 2 even grote knobbels 1 </a:t>
            </a:r>
            <a:r>
              <a:rPr lang="nl-NL" dirty="0" err="1" smtClean="0"/>
              <a:t>bucc</a:t>
            </a:r>
            <a:r>
              <a:rPr lang="nl-NL" dirty="0" smtClean="0"/>
              <a:t> en </a:t>
            </a:r>
            <a:r>
              <a:rPr lang="nl-NL" dirty="0" err="1" smtClean="0"/>
              <a:t>ling</a:t>
            </a:r>
            <a:endParaRPr lang="nl-NL" dirty="0" smtClean="0"/>
          </a:p>
          <a:p>
            <a:r>
              <a:rPr lang="nl-NL" b="1" dirty="0" smtClean="0"/>
              <a:t>P1 heeft 2 wortels 1 buccaal, 1 </a:t>
            </a:r>
            <a:r>
              <a:rPr lang="nl-NL" b="1" dirty="0" err="1" smtClean="0"/>
              <a:t>palatinaal</a:t>
            </a:r>
            <a:r>
              <a:rPr lang="nl-NL" b="1" dirty="0" smtClean="0"/>
              <a:t> </a:t>
            </a:r>
          </a:p>
          <a:p>
            <a:r>
              <a:rPr lang="nl-NL" b="1" dirty="0" smtClean="0"/>
              <a:t>P2 heeft 1 wortel</a:t>
            </a:r>
          </a:p>
        </p:txBody>
      </p:sp>
    </p:spTree>
    <p:extLst>
      <p:ext uri="{BB962C8B-B14F-4D97-AF65-F5344CB8AC3E}">
        <p14:creationId xmlns:p14="http://schemas.microsoft.com/office/powerpoint/2010/main" val="5080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Kronen van de </a:t>
            </a:r>
            <a:r>
              <a:rPr lang="nl-NL" b="1" dirty="0" smtClean="0"/>
              <a:t>onder premolaren </a:t>
            </a:r>
            <a:r>
              <a:rPr lang="nl-NL" dirty="0" smtClean="0"/>
              <a:t>zijn ronder dan de boven premolaren</a:t>
            </a:r>
          </a:p>
          <a:p>
            <a:r>
              <a:rPr lang="nl-NL" dirty="0" smtClean="0"/>
              <a:t>De </a:t>
            </a:r>
            <a:r>
              <a:rPr lang="nl-NL" b="1" dirty="0" smtClean="0"/>
              <a:t>linguale knobbel is duidelijk lager </a:t>
            </a:r>
            <a:r>
              <a:rPr lang="nl-NL" dirty="0" smtClean="0"/>
              <a:t>dan de buccale knobbel</a:t>
            </a:r>
          </a:p>
          <a:p>
            <a:r>
              <a:rPr lang="nl-NL" b="1" dirty="0" smtClean="0"/>
              <a:t>P1</a:t>
            </a:r>
            <a:r>
              <a:rPr lang="nl-NL" dirty="0" smtClean="0"/>
              <a:t> in de onderkaak heeft: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                                     </a:t>
            </a:r>
            <a:r>
              <a:rPr lang="nl-NL" b="1" dirty="0" smtClean="0"/>
              <a:t>2 knobbels 1 buccaal, 1 linguaal</a:t>
            </a:r>
          </a:p>
          <a:p>
            <a:r>
              <a:rPr lang="nl-NL" b="1" dirty="0" smtClean="0"/>
              <a:t>P2</a:t>
            </a:r>
            <a:r>
              <a:rPr lang="nl-NL" dirty="0" smtClean="0"/>
              <a:t> in de onderkaak heeft:</a:t>
            </a:r>
          </a:p>
          <a:p>
            <a:pPr marL="0" indent="0">
              <a:buNone/>
            </a:pPr>
            <a:r>
              <a:rPr lang="nl-NL" dirty="0" smtClean="0"/>
              <a:t>                                             </a:t>
            </a:r>
            <a:r>
              <a:rPr lang="nl-NL" b="1" dirty="0" smtClean="0"/>
              <a:t>3 knobbels 1 buccaal 2 linguaal</a:t>
            </a:r>
          </a:p>
          <a:p>
            <a:r>
              <a:rPr lang="nl-NL" dirty="0" err="1" smtClean="0"/>
              <a:t>Onderpremolaren</a:t>
            </a:r>
            <a:r>
              <a:rPr lang="nl-NL" dirty="0" smtClean="0"/>
              <a:t> hebben allebei 1 ovale wortel</a:t>
            </a:r>
          </a:p>
          <a:p>
            <a:r>
              <a:rPr lang="nl-NL" dirty="0" err="1" smtClean="0"/>
              <a:t>Onderpremolaren</a:t>
            </a:r>
            <a:r>
              <a:rPr lang="nl-NL" dirty="0" smtClean="0"/>
              <a:t> hebben nog een kenmerk</a:t>
            </a:r>
          </a:p>
          <a:p>
            <a:r>
              <a:rPr lang="nl-NL" dirty="0" smtClean="0"/>
              <a:t>Het lijkt alsof de kroon scheef op de wortel staat en overhelt naar linguaal</a:t>
            </a:r>
          </a:p>
          <a:p>
            <a:r>
              <a:rPr lang="nl-NL" dirty="0" smtClean="0"/>
              <a:t>Men noemt dit </a:t>
            </a:r>
            <a:r>
              <a:rPr lang="nl-NL" b="1" dirty="0" err="1" smtClean="0"/>
              <a:t>kronenflucht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607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14352"/>
            <a:ext cx="7776864" cy="723050"/>
          </a:xfrm>
        </p:spPr>
        <p:txBody>
          <a:bodyPr/>
          <a:lstStyle/>
          <a:p>
            <a:r>
              <a:rPr lang="nl-NL" dirty="0" smtClean="0"/>
              <a:t>Kroon lijkt te buigen als een koning! </a:t>
            </a:r>
            <a:r>
              <a:rPr lang="nl-NL" b="1" dirty="0" smtClean="0"/>
              <a:t>KRONENFLUCHT</a:t>
            </a:r>
            <a:endParaRPr lang="nl-NL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598168" cy="45720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nl-NL" sz="2800" dirty="0" smtClean="0"/>
              <a:t>Lijkt scheef op de wortel staat overhelt naar: </a:t>
            </a:r>
            <a:r>
              <a:rPr lang="nl-NL" sz="2800" b="1" dirty="0" smtClean="0"/>
              <a:t>linguaal </a:t>
            </a:r>
          </a:p>
          <a:p>
            <a:pPr marL="285750" indent="-285750">
              <a:buFont typeface="Arial" pitchFamily="34" charset="0"/>
              <a:buChar char="•"/>
            </a:pPr>
            <a:endParaRPr lang="nl-NL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sz="2800" dirty="0" smtClean="0"/>
              <a:t>Komt alleen voor bij elementen in de onderkaak (</a:t>
            </a:r>
            <a:r>
              <a:rPr lang="nl-NL" sz="2800" b="1" dirty="0" smtClean="0"/>
              <a:t>OK</a:t>
            </a:r>
            <a:r>
              <a:rPr lang="nl-NL" sz="2800" dirty="0" smtClean="0"/>
              <a:t>)</a:t>
            </a:r>
            <a:endParaRPr lang="nl-NL" sz="28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31353" b="2724"/>
          <a:stretch/>
        </p:blipFill>
        <p:spPr>
          <a:xfrm>
            <a:off x="4460788" y="1422068"/>
            <a:ext cx="3046087" cy="3014008"/>
          </a:xfrm>
        </p:spPr>
      </p:pic>
      <p:sp>
        <p:nvSpPr>
          <p:cNvPr id="6" name="Tekstvak 5"/>
          <p:cNvSpPr txBox="1"/>
          <p:nvPr/>
        </p:nvSpPr>
        <p:spPr>
          <a:xfrm>
            <a:off x="3635896" y="1237402"/>
            <a:ext cx="219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Asrichting</a:t>
            </a:r>
            <a:r>
              <a:rPr lang="nl-NL" dirty="0" smtClean="0"/>
              <a:t> vd wortel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7380312" y="1368501"/>
            <a:ext cx="1280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</a:t>
            </a:r>
            <a:r>
              <a:rPr lang="nl-NL" dirty="0" smtClean="0"/>
              <a:t>ing van de</a:t>
            </a:r>
          </a:p>
          <a:p>
            <a:r>
              <a:rPr lang="nl-NL" dirty="0" smtClean="0"/>
              <a:t>kroon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04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nl-NL" dirty="0" smtClean="0"/>
              <a:t>Molaren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nl-NL" dirty="0" smtClean="0"/>
              <a:t>Molaren hebben als taak voedsel te kauwen en vermalen</a:t>
            </a:r>
          </a:p>
          <a:p>
            <a:r>
              <a:rPr lang="nl-NL" dirty="0" smtClean="0"/>
              <a:t>Daarom hebben ze een groot occlusaal vlak</a:t>
            </a:r>
          </a:p>
          <a:p>
            <a:r>
              <a:rPr lang="nl-NL" dirty="0" smtClean="0"/>
              <a:t>Ze hebben </a:t>
            </a:r>
            <a:r>
              <a:rPr lang="nl-NL" b="1" dirty="0" smtClean="0"/>
              <a:t>4-5 knobbels</a:t>
            </a:r>
          </a:p>
          <a:p>
            <a:r>
              <a:rPr lang="nl-NL" dirty="0" smtClean="0"/>
              <a:t>Kiezen zijn stevig verankerd in de kaak met meerdere wortels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6" t="6314" r="11493" b="3532"/>
          <a:stretch/>
        </p:blipFill>
        <p:spPr>
          <a:xfrm>
            <a:off x="4499992" y="3717032"/>
            <a:ext cx="1992573" cy="29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</TotalTime>
  <Words>671</Words>
  <Application>Microsoft Office PowerPoint</Application>
  <PresentationFormat>Diavoorstelling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Stroom</vt:lpstr>
      <vt:lpstr>Gebitskenmerken</vt:lpstr>
      <vt:lpstr>Incisieven </vt:lpstr>
      <vt:lpstr>PowerPoint-presentatie</vt:lpstr>
      <vt:lpstr>Cuspidaten </vt:lpstr>
      <vt:lpstr>PowerPoint-presentatie</vt:lpstr>
      <vt:lpstr>Premolaren </vt:lpstr>
      <vt:lpstr>PowerPoint-presentatie</vt:lpstr>
      <vt:lpstr>Kroon lijkt te buigen als een koning! KRONENFLUCHT</vt:lpstr>
      <vt:lpstr>Molaren </vt:lpstr>
      <vt:lpstr>PowerPoint-presentatie</vt:lpstr>
      <vt:lpstr>PowerPoint-presentatie</vt:lpstr>
      <vt:lpstr>PowerPoint-presentatie</vt:lpstr>
      <vt:lpstr>Wortelkanalen Zie schema pag. 25 </vt:lpstr>
      <vt:lpstr>Huiswerk</vt:lpstr>
    </vt:vector>
  </TitlesOfParts>
  <Company>Noorderpoort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en pathologie van het gebit</dc:title>
  <dc:creator>gebruiker</dc:creator>
  <cp:lastModifiedBy>Sprenger-van den Berg,J.</cp:lastModifiedBy>
  <cp:revision>20</cp:revision>
  <dcterms:created xsi:type="dcterms:W3CDTF">2012-08-29T19:51:49Z</dcterms:created>
  <dcterms:modified xsi:type="dcterms:W3CDTF">2016-10-05T08:47:45Z</dcterms:modified>
</cp:coreProperties>
</file>